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3"/>
    <p:sldId id="1017" r:id="rId4"/>
    <p:sldId id="1021" r:id="rId5"/>
    <p:sldId id="1022" r:id="rId6"/>
    <p:sldId id="1023" r:id="rId7"/>
    <p:sldId id="1036" r:id="rId8"/>
    <p:sldId id="1029" r:id="rId9"/>
    <p:sldId id="1058" r:id="rId10"/>
    <p:sldId id="1059" r:id="rId11"/>
    <p:sldId id="1061" r:id="rId12"/>
    <p:sldId id="1033" r:id="rId13"/>
    <p:sldId id="1040" r:id="rId14"/>
    <p:sldId id="1062" r:id="rId15"/>
    <p:sldId id="1063" r:id="rId16"/>
    <p:sldId id="1043" r:id="rId17"/>
    <p:sldId id="1044" r:id="rId18"/>
    <p:sldId id="1065" r:id="rId19"/>
    <p:sldId id="1066" r:id="rId20"/>
    <p:sldId id="1067" r:id="rId21"/>
    <p:sldId id="1045" r:id="rId22"/>
    <p:sldId id="1050" r:id="rId23"/>
    <p:sldId id="1051" r:id="rId2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3.png"/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35.png"/><Relationship Id="rId4" Type="http://schemas.openxmlformats.org/officeDocument/2006/relationships/image" Target="../media/image20.png"/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22.png"/><Relationship Id="rId1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力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与平衡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力的分解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时，有两个解，如图丙所示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时，有唯一解，如图丁所示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04h.jpg" descr="id:21474946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422798" y="2060848"/>
            <a:ext cx="2622550" cy="2879725"/>
          </a:xfrm>
          <a:prstGeom prst="rect">
            <a:avLst/>
          </a:prstGeom>
        </p:spPr>
      </p:pic>
      <p:pic>
        <p:nvPicPr>
          <p:cNvPr id="4" name="ef605h.jpg" descr="id:21474946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59302" y="2456594"/>
            <a:ext cx="2871104" cy="2088232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5012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751320" algn="l"/>
                <a:tab pos="99917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11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倾角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的斜面上有一竖直放置的挡板，在挡板和斜面之间放有一个重力为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的光滑圆球，如图所示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试求这个圆球对挡板和斜面的压力大小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pic>
        <p:nvPicPr>
          <p:cNvPr id="6" name="cy01-150eh.jpg" descr="id:21474946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19142" y="2094029"/>
            <a:ext cx="2772206" cy="163034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3565512"/>
                <a:ext cx="11485848" cy="883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en-US" altLang="zh-CN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 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𝜶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565512"/>
                <a:ext cx="11485848" cy="883285"/>
              </a:xfrm>
              <a:prstGeom prst="rect">
                <a:avLst/>
              </a:prstGeom>
              <a:blipFill rotWithShape="1">
                <a:blip r:embed="rId3"/>
                <a:stretch>
                  <a:fillRect l="-2" t="-70" r="1" b="7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2787" y="3893714"/>
            <a:ext cx="842082" cy="2999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1"/>
              <p:cNvSpPr txBox="1"/>
              <p:nvPr/>
            </p:nvSpPr>
            <p:spPr bwMode="auto">
              <a:xfrm>
                <a:off x="360854" y="4293096"/>
                <a:ext cx="11485848" cy="2333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受到竖直向下的重力作用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重力欲使圆球向下运动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由于挡板和斜面的支持力作用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圆球才保持静止状态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因此圆球的重力产生了两个作用效果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如图所示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一是使圆球垂直压紧挡板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二是使圆球垂直压紧斜面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由几何关系可得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 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𝜶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分别为圆球对挡板和斜面的压力大小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293096"/>
                <a:ext cx="11485848" cy="2333625"/>
              </a:xfrm>
              <a:prstGeom prst="rect">
                <a:avLst/>
              </a:prstGeom>
              <a:blipFill rotWithShape="1">
                <a:blip r:embed="rId5"/>
                <a:stretch>
                  <a:fillRect l="-2" t="-21" r="1" b="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24解析.eps" descr="id:214749396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0590" y="4517817"/>
            <a:ext cx="835902" cy="297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431925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按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力的作用效果分解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把力按实际效果分解的一般思路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14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  <p:pic>
        <p:nvPicPr>
          <p:cNvPr id="5" name="as841.jpg" descr="id:21474946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132856"/>
            <a:ext cx="6336704" cy="195982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实际效果分解的示例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一面：垂直接触面和平行接触面分解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压和滑的效果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842h.jpg" descr="id:214749468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422797" y="2006785"/>
            <a:ext cx="5499893" cy="1600918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7267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两面：均垂直接触面分解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压的效果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s843h.jpg" descr="id:21474946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4509120"/>
            <a:ext cx="5089538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绳：沿绳分解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拉的效果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844h.jpg" descr="id:214749469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74926" y="1556792"/>
            <a:ext cx="4232291" cy="936104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73461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杆：沿杆分解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拉或压的效果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，如图所示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as849h.jpg" descr="id:21474947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48317" y="3552574"/>
            <a:ext cx="4365476" cy="225998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79702" y="746120"/>
            <a:ext cx="11648152" cy="2861310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江苏苏州期中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如图甲所示，水平轻杆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固定于竖直墙壁上，轻绳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端固定于墙上，另一端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跨过杆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右端的光滑定滑轮挂一个质量为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∠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；图乙中轻杆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一端用铰链连接在竖直墙上，另一端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通过轻绳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拉住，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与水平方向也成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角，在轻杆的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点用轻绳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拉住一个质量为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的物体，求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段的张力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与轻绳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的张力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之比；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4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652" y="875610"/>
            <a:ext cx="1203325" cy="387350"/>
          </a:xfrm>
          <a:prstGeom prst="rect">
            <a:avLst/>
          </a:prstGeom>
        </p:spPr>
      </p:pic>
      <p:pic>
        <p:nvPicPr>
          <p:cNvPr id="5" name="ef596h.jpg" descr="id:21474947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5" y="3717032"/>
            <a:ext cx="2801738" cy="2376264"/>
          </a:xfrm>
          <a:prstGeom prst="rect">
            <a:avLst/>
          </a:prstGeom>
        </p:spPr>
      </p:pic>
      <p:pic>
        <p:nvPicPr>
          <p:cNvPr id="6" name="ef597h.jpg" descr="id:21474947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15286" y="3717033"/>
            <a:ext cx="2850993" cy="2376264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60211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376680" eaLnBrk="1" hangingPunct="0">
              <a:spcAft>
                <a:spcPts val="0"/>
              </a:spcAft>
              <a:tabLst>
                <a:tab pos="777303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/>
              <p:nvPr/>
            </p:nvSpPr>
            <p:spPr bwMode="auto">
              <a:xfrm>
                <a:off x="360854" y="1340918"/>
                <a:ext cx="11485848" cy="13389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  <a:tabLst>
                    <a:tab pos="98425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点受力分析如图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中轻绳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段的拉力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>
                  <a:lnSpc>
                    <a:spcPct val="120000"/>
                  </a:lnSpc>
                  <a:spcAft>
                    <a:spcPts val="0"/>
                  </a:spcAft>
                  <a:tabLst>
                    <a:tab pos="984250" algn="l"/>
                    <a:tab pos="5940425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的拉力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𝐌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𝐬𝐢𝐧𝟑𝟎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°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𝑬𝑮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340918"/>
                <a:ext cx="11485848" cy="1338956"/>
              </a:xfrm>
              <a:prstGeom prst="rect">
                <a:avLst/>
              </a:prstGeom>
              <a:blipFill rotWithShape="1">
                <a:blip r:embed="rId1"/>
                <a:stretch>
                  <a:fillRect l="-2" t="-32" r="1" b="-548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996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908721"/>
            <a:ext cx="842082" cy="299992"/>
          </a:xfrm>
          <a:prstGeom prst="rect">
            <a:avLst/>
          </a:prstGeom>
        </p:spPr>
      </p:pic>
      <p:pic>
        <p:nvPicPr>
          <p:cNvPr id="5" name="24解析.eps" descr="id:2147493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6604" y="1507097"/>
            <a:ext cx="835902" cy="297919"/>
          </a:xfrm>
          <a:prstGeom prst="rect">
            <a:avLst/>
          </a:prstGeom>
        </p:spPr>
      </p:pic>
      <p:pic>
        <p:nvPicPr>
          <p:cNvPr id="8" name="ef598h.jpg" descr="id:21474947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774726" y="2996952"/>
            <a:ext cx="2880320" cy="2254886"/>
          </a:xfrm>
          <a:prstGeom prst="rect">
            <a:avLst/>
          </a:prstGeom>
        </p:spPr>
      </p:pic>
      <p:pic>
        <p:nvPicPr>
          <p:cNvPr id="9" name="ef598h.jpg" descr="id:21474947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103778" y="3008514"/>
            <a:ext cx="2880320" cy="2254886"/>
          </a:xfrm>
          <a:prstGeom prst="rect">
            <a:avLst/>
          </a:prstGeom>
        </p:spPr>
      </p:pic>
      <p:sp>
        <p:nvSpPr>
          <p:cNvPr id="10" name="内容占位符 1"/>
          <p:cNvSpPr txBox="1"/>
          <p:nvPr/>
        </p:nvSpPr>
        <p:spPr bwMode="auto">
          <a:xfrm>
            <a:off x="360854" y="53010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	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轻杆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端的支持力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与轻杆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端的支持力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大小之比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596h.jpg" descr="id:214749471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206775" y="1566731"/>
            <a:ext cx="2801738" cy="2376264"/>
          </a:xfrm>
          <a:prstGeom prst="rect">
            <a:avLst/>
          </a:prstGeom>
        </p:spPr>
      </p:pic>
      <p:pic>
        <p:nvPicPr>
          <p:cNvPr id="4" name="ef597h.jpg" descr="id:21474947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15286" y="1566732"/>
            <a:ext cx="2850993" cy="2376264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87080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376680" eaLnBrk="1" hangingPunct="0">
              <a:spcAft>
                <a:spcPts val="0"/>
              </a:spcAft>
              <a:tabLst>
                <a:tab pos="777303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1"/>
              <p:cNvSpPr txBox="1"/>
              <p:nvPr/>
            </p:nvSpPr>
            <p:spPr bwMode="auto">
              <a:xfrm>
                <a:off x="360854" y="4386595"/>
                <a:ext cx="11485848" cy="698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b="1" i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en-US" altLang="zh-CN" b="1" baseline="-25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 dirty="0">
                    <a:latin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b="1" i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en-US" altLang="zh-CN" b="1" baseline="-25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386595"/>
                <a:ext cx="11485848" cy="698589"/>
              </a:xfrm>
              <a:prstGeom prst="rect">
                <a:avLst/>
              </a:prstGeom>
              <a:blipFill rotWithShape="1">
                <a:blip r:embed="rId3"/>
                <a:stretch>
                  <a:fillRect l="-2" t="-2" r="1" b="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4549196"/>
            <a:ext cx="842082" cy="2999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/>
              <p:nvPr/>
            </p:nvSpPr>
            <p:spPr bwMode="auto">
              <a:xfrm>
                <a:off x="360854" y="5013176"/>
                <a:ext cx="11485848" cy="17157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804545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轻杆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端的支持力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60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轻杆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端的支持力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HG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𝐭𝐚𝐧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 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°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𝑯𝑮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5013176"/>
                <a:ext cx="11485848" cy="1715770"/>
              </a:xfrm>
              <a:prstGeom prst="rect">
                <a:avLst/>
              </a:prstGeom>
              <a:blipFill rotWithShape="1">
                <a:blip r:embed="rId5"/>
                <a:stretch>
                  <a:fillRect l="-2" t="-28" r="1" b="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解析.eps" descr="id:214749396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23487" y="5179505"/>
            <a:ext cx="835902" cy="297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431925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正交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分解法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已知力按互相垂直的两个方向进行分解的方法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建立坐标轴的原则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一般选共点力的作用点为原点，在静力学中，以少分解力和容易分解力为原则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即让尽量多的力在坐标轴上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；在动力学中，以加速度方向和垂直加速度方向为坐标轴建立坐标系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47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46651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8398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方法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物体受到多个力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作用，求合力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时，可把各分力沿相互垂直的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轴分解，如图所示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轴上的合力：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轴上的合力：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合力大小：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合力方向：与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轴夹角为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83984"/>
              </a:xfrm>
              <a:blipFill rotWithShape="1">
                <a:blip r:embed="rId1"/>
                <a:stretch>
                  <a:fillRect l="-2" t="-14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E221.eps" descr="id:21474947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59302" y="2420888"/>
            <a:ext cx="3098827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205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多个力同时作用在一个物体上，可产生一个总的效果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反之，作用在物体上的一个力，也可产生多个效果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若把一个力产生的两个效果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多个效果同理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分别视为是由力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产生的，我们就可用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来替代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的分力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求一个已知力的分力的过程称为力的分解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力的分解是力的合成的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逆运算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，同样遵循平行四边形定则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把一个已知力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作为平行四边形的对角线，那么该平行四边形的两个邻边，就表示力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的两个分力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点1.eps" descr="id:214749387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4255" y="1647095"/>
            <a:ext cx="1236455" cy="341745"/>
          </a:xfrm>
          <a:prstGeom prst="rect">
            <a:avLst/>
          </a:prstGeom>
        </p:spPr>
      </p:pic>
      <p:pic>
        <p:nvPicPr>
          <p:cNvPr id="7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同一平面内共点的四个力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的大小依次为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，方向如图所示，求它们的合力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结果保留三位有效数字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14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pic>
        <p:nvPicPr>
          <p:cNvPr id="5" name="e218.jpg" descr="id:21474947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1070" y="2132856"/>
            <a:ext cx="2490409" cy="2303959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45680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38.2 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方向与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角斜向右上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619407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80543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98425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图甲所示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建立直角坐标系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把各个力分解到两个坐标轴上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并求出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轴和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轴上的合力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27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just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984250" algn="l"/>
                    <a:tab pos="5940425" algn="l"/>
                  </a:tabLs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27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可知合力如图乙所示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38.2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即合力的大小约为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38.2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方向与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角斜向右上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805430"/>
              </a:xfrm>
              <a:blipFill rotWithShape="1">
                <a:blip r:embed="rId1"/>
                <a:stretch>
                  <a:fillRect l="-2" t="-22" r="1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18659"/>
            <a:ext cx="835902" cy="297919"/>
          </a:xfrm>
          <a:prstGeom prst="rect">
            <a:avLst/>
          </a:prstGeom>
        </p:spPr>
      </p:pic>
      <p:pic>
        <p:nvPicPr>
          <p:cNvPr id="7" name="e219.jpg" descr="id:21474947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50791" y="3520886"/>
            <a:ext cx="3096344" cy="2443348"/>
          </a:xfrm>
          <a:prstGeom prst="rect">
            <a:avLst/>
          </a:prstGeom>
        </p:spPr>
      </p:pic>
      <p:pic>
        <p:nvPicPr>
          <p:cNvPr id="8" name="e220.jpg" descr="id:21474948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15286" y="3520886"/>
            <a:ext cx="2898075" cy="2443348"/>
          </a:xfrm>
          <a:prstGeom prst="rect">
            <a:avLst/>
          </a:prstGeom>
        </p:spPr>
      </p:pic>
      <p:sp>
        <p:nvSpPr>
          <p:cNvPr id="9" name="内容占位符 1"/>
          <p:cNvSpPr txBox="1"/>
          <p:nvPr/>
        </p:nvSpPr>
        <p:spPr bwMode="auto">
          <a:xfrm>
            <a:off x="360854" y="598134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376680" eaLnBrk="1" hangingPunct="0">
              <a:spcAft>
                <a:spcPts val="0"/>
              </a:spcAft>
              <a:tabLst>
                <a:tab pos="777303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4652"/>
            <a:ext cx="11485848" cy="230832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7769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分解法不一定要按力的实际效果来分解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而是根据需要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为简化问题而分解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正交分解法是把力沿着两个经原点的互相垂直的方向分解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其目的是便于运用普通代数运算公式来解决矢量的运算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的目的是更方便地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它是处理力的合成和分解类型复杂问题的一种简便方法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温馨提示.eps" descr="id:214749481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067252"/>
            <a:ext cx="1711325" cy="3359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320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力的分解原则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一个力分解为两个力，从理论上讲有无数组解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因为同一条对角线可以构成的平行四边形有无穷多个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在实际问题中，一个力究竟该分解成怎样的两个力，要看力的实际作用效果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e195.jpg" descr="id:214749454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67014" y="2515474"/>
            <a:ext cx="4305782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35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61417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的正交分解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：将一个力分解为两个互相垂直的分力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正交分解方法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：一般选共点力的作用点为原点，沿两个互相垂直的方向建立直角坐标系，以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少分解力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易分解力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为原则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使尽量多的力在坐标轴上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，或按力实际产生的效果进行分解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沿水平与竖直两个方向建立直角坐标系，将力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轴和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轴两个方向分解，如图所示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5" y="886142"/>
            <a:ext cx="1413871" cy="375988"/>
          </a:xfrm>
          <a:prstGeom prst="rect">
            <a:avLst/>
          </a:prstGeom>
        </p:spPr>
      </p:pic>
      <p:pic>
        <p:nvPicPr>
          <p:cNvPr id="5" name="ww86.jpg" descr="id:21474945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5126" y="3114116"/>
            <a:ext cx="2520280" cy="21110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人沿斜面下滑，为了研究问题的方便，可将人受到的重力按正交分解法进行分解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沿平行于斜面和垂直于斜面两个方向建立直角坐标系，将重力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轴和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轴两个方向分解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若斜面的倾斜角为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，由三角函数知识可得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产生使人沿斜面下滑的效果，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产生使人紧压斜面的效果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w87.jpg" descr="id:21474945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71070" y="3429000"/>
            <a:ext cx="2981325" cy="25196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3025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力的分解的应用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合力一定时，分力的大小和方向将随分力间夹角的改变而改变；在两分力大小相等的情况下，分力间夹角越大，分力越大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合力很小的情况下，可以通过增大两分力间的夹角，来增大分力的大小，从而产生更好的作用效果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如用很小的力来拉动很重的物体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390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98133"/>
            <a:ext cx="1426973" cy="3794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限制条件的力的分解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力的平行四边形中，合力为平行四边形的对角线，合力一定时，对角线的大小、方向就确定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若已知合力和两个分力的方向，力的平行四边形是唯一的，有唯一解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553382" y="787282"/>
            <a:ext cx="6926200" cy="573654"/>
          </a:xfrm>
          <a:prstGeom prst="rect">
            <a:avLst/>
          </a:prstGeom>
        </p:spPr>
      </p:pic>
      <p:pic>
        <p:nvPicPr>
          <p:cNvPr id="5" name="要点1.eps" descr="id:21474913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19046"/>
            <a:ext cx="1053832" cy="369794"/>
          </a:xfrm>
          <a:prstGeom prst="rect">
            <a:avLst/>
          </a:prstGeom>
        </p:spPr>
      </p:pic>
      <p:pic>
        <p:nvPicPr>
          <p:cNvPr id="7" name="ef600h.jpg" descr="id:21474945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98862" y="3933056"/>
            <a:ext cx="6696744" cy="17610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已知合力和一个分力的大小和方向时，力的平行四边形也是唯一的，有唯一解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01h.jpg" descr="id:21474945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057683" y="1489058"/>
            <a:ext cx="6092190" cy="17049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已知合力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以及一个分力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的方向和另一个分力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的大小，求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的方向时，可以合力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的箭头端为圆心、以表示分力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大小的线段为半径作圆，用有向线段表示分力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的夹角为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，有下面几种可能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时，无解，如图甲所示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时，有唯一解，如图乙所示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02h.jpg" descr="id:214749460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278782" y="3736910"/>
            <a:ext cx="2487475" cy="2410921"/>
          </a:xfrm>
          <a:prstGeom prst="rect">
            <a:avLst/>
          </a:prstGeom>
        </p:spPr>
      </p:pic>
      <p:pic>
        <p:nvPicPr>
          <p:cNvPr id="4" name="ef603h.jpg" descr="id:21474946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87294" y="3757285"/>
            <a:ext cx="2166905" cy="2410921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606265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3298</Words>
  <Application>WPS 演示</Application>
  <PresentationFormat>自定义</PresentationFormat>
  <Paragraphs>120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Cambria Math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389</cp:revision>
  <dcterms:created xsi:type="dcterms:W3CDTF">2020-11-06T05:24:00Z</dcterms:created>
  <dcterms:modified xsi:type="dcterms:W3CDTF">2025-06-21T03:17:39Z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4848352EF5744346B21B67ACC3CCC762_12</vt:lpwstr>
  </property>
</Properties>
</file>